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3"/>
  </p:notesMasterIdLst>
  <p:sldIdLst>
    <p:sldId id="256" r:id="rId2"/>
    <p:sldId id="275" r:id="rId3"/>
    <p:sldId id="271" r:id="rId4"/>
    <p:sldId id="257" r:id="rId5"/>
    <p:sldId id="258" r:id="rId6"/>
    <p:sldId id="259" r:id="rId7"/>
    <p:sldId id="260" r:id="rId8"/>
    <p:sldId id="276" r:id="rId9"/>
    <p:sldId id="261" r:id="rId10"/>
    <p:sldId id="262" r:id="rId11"/>
    <p:sldId id="263" r:id="rId12"/>
    <p:sldId id="264" r:id="rId13"/>
    <p:sldId id="269" r:id="rId14"/>
    <p:sldId id="265" r:id="rId15"/>
    <p:sldId id="266" r:id="rId16"/>
    <p:sldId id="267" r:id="rId17"/>
    <p:sldId id="277" r:id="rId18"/>
    <p:sldId id="270" r:id="rId19"/>
    <p:sldId id="272" r:id="rId20"/>
    <p:sldId id="273" r:id="rId21"/>
    <p:sldId id="274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CC66FF"/>
    <a:srgbClr val="07930A"/>
    <a:srgbClr val="1426AE"/>
    <a:srgbClr val="421387"/>
    <a:srgbClr val="0000FF"/>
    <a:srgbClr val="009900"/>
    <a:srgbClr val="0033CC"/>
    <a:srgbClr val="257D6C"/>
    <a:srgbClr val="6E0E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30"/>
    </p:cViewPr>
  </p:sorterViewPr>
  <p:notesViewPr>
    <p:cSldViewPr>
      <p:cViewPr varScale="1">
        <p:scale>
          <a:sx n="74" d="100"/>
          <a:sy n="74" d="100"/>
        </p:scale>
        <p:origin x="-315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C1294-1398-400F-9FB6-611D684D677E}" type="datetimeFigureOut">
              <a:rPr lang="en-US" smtClean="0"/>
              <a:t>6/13/2012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59B1B-326E-49FE-BDD8-F28709428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965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9B1B-326E-49FE-BDD8-F2870942833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400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9B1B-326E-49FE-BDD8-F2870942833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057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C4873-481E-49A8-9676-6E6F509BEA9F}" type="datetime1">
              <a:rPr lang="en-US" smtClean="0"/>
              <a:t>6/13/2012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687C9-1A0F-4467-9E5D-7DA452FE990B}" type="datetime1">
              <a:rPr lang="en-US" smtClean="0"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0D5F9-C378-4889-A503-83E49DC6C3F7}" type="datetime1">
              <a:rPr lang="en-US" smtClean="0"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F8709-81B2-47ED-A3EE-0760A2647F16}" type="datetime1">
              <a:rPr lang="en-US" smtClean="0"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37C8B-C885-4186-8AC5-EEDDE1C69FEE}" type="datetime1">
              <a:rPr lang="en-US" smtClean="0"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1B275-65F4-4D8F-9190-15C765EDAAE2}" type="datetime1">
              <a:rPr lang="en-US" smtClean="0"/>
              <a:t>6/13/2012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B08F-E2B5-4ABE-AF49-D0CD26EF8889}" type="datetime1">
              <a:rPr lang="en-US" smtClean="0"/>
              <a:t>6/13/2012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6568C-648B-4D32-8E60-2A870961BF29}" type="datetime1">
              <a:rPr lang="en-US" smtClean="0"/>
              <a:t>6/13/2012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78101-AAB5-4990-BD5C-ED1CE4922053}" type="datetime1">
              <a:rPr lang="en-US" smtClean="0"/>
              <a:t>6/13/2012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671CF-6EA9-4601-840B-FFB59D6D886B}" type="datetime1">
              <a:rPr lang="en-US" smtClean="0"/>
              <a:t>6/13/2012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D4C98-0A04-4B88-9856-5AAE46DEE6B3}" type="datetime1">
              <a:rPr lang="en-US" smtClean="0"/>
              <a:t>6/13/2012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8190565-ADF2-4269-B79C-B57C685E473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3784A4A-C55D-4279-80E1-2FAD65B70018}" type="datetime1">
              <a:rPr lang="en-US" smtClean="0"/>
              <a:t>6/13/2012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8190565-ADF2-4269-B79C-B57C685E4737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dirty="0" smtClean="0"/>
              <a:t>Berkeley community </a:t>
            </a: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7200" dirty="0"/>
              <a:t>社区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19472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err="1" smtClean="0"/>
              <a:t>Yogurtland</a:t>
            </a:r>
            <a:r>
              <a:rPr lang="zh-CN" altLang="en-US" dirty="0" smtClean="0"/>
              <a:t>     酸奶店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224881"/>
            <a:ext cx="5080000" cy="3810000"/>
          </a:xfrm>
          <a:effectLst>
            <a:glow rad="228600">
              <a:schemeClr val="accent3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alpha val="48000"/>
                <a:satMod val="105000"/>
              </a:scheme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 rot="20206957">
            <a:off x="258031" y="3406728"/>
            <a:ext cx="1617538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酸奶店有好吃的酸奶</a:t>
            </a:r>
            <a:r>
              <a:rPr lang="zh-CN" altLang="en-US" dirty="0"/>
              <a:t>。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1739448">
            <a:off x="7238999" y="4295775"/>
            <a:ext cx="1800493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吃太多酸奶不好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37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glow rad="63500">
              <a:schemeClr val="accent2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alpha val="48000"/>
                <a:satMod val="105000"/>
              </a:scheme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Apple </a:t>
            </a:r>
            <a:r>
              <a:rPr lang="en-US" dirty="0" smtClean="0"/>
              <a:t>Store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286000"/>
            <a:ext cx="5257800" cy="3276600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alpha val="48000"/>
                <a:satMod val="105000"/>
              </a:scheme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 rot="19981253">
            <a:off x="276224" y="3676651"/>
            <a:ext cx="1569660" cy="369332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zh-CN" altLang="en-US" dirty="0"/>
              <a:t>苹</a:t>
            </a:r>
            <a:r>
              <a:rPr lang="zh-CN" altLang="en-US" dirty="0" smtClean="0"/>
              <a:t>果店很好用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9624376">
            <a:off x="7772125" y="3866992"/>
            <a:ext cx="1241805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/>
              <a:t>苹</a:t>
            </a:r>
            <a:r>
              <a:rPr lang="zh-CN" altLang="en-US" dirty="0" smtClean="0"/>
              <a:t>果店的电脑很贵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67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806" y="685800"/>
            <a:ext cx="8229600" cy="1143000"/>
          </a:xfrm>
          <a:effectLst>
            <a:glow rad="228600">
              <a:schemeClr val="accent2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alpha val="48000"/>
                <a:satMod val="105000"/>
              </a:scheme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Car </a:t>
            </a:r>
            <a:r>
              <a:rPr lang="en-US" dirty="0" smtClean="0"/>
              <a:t>Store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819400"/>
            <a:ext cx="4114800" cy="3267869"/>
          </a:xfrm>
          <a:effectLst>
            <a:glow rad="228600">
              <a:schemeClr val="accent2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alpha val="48000"/>
                <a:satMod val="105000"/>
              </a:scheme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 rot="1211998">
            <a:off x="758007" y="2739894"/>
            <a:ext cx="3185487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有很票亮的车</a:t>
            </a:r>
            <a:r>
              <a:rPr lang="zh-CN" altLang="en-US" dirty="0" smtClean="0"/>
              <a:t>。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19071352">
            <a:off x="758316" y="4024468"/>
            <a:ext cx="1569660" cy="646331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车很贵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9115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62954">
            <a:off x="252489" y="581389"/>
            <a:ext cx="2514599" cy="3352799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glow rad="228600">
              <a:srgbClr val="7030A0">
                <a:alpha val="40000"/>
              </a:srgb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0433">
            <a:off x="4113598" y="794034"/>
            <a:ext cx="3733800" cy="2798016"/>
          </a:xfrm>
          <a:prstGeom prst="ellipse">
            <a:avLst/>
          </a:prstGeom>
          <a:noFill/>
          <a:ln w="63500" cap="rnd">
            <a:solidFill>
              <a:srgbClr val="7030A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863" y="3505200"/>
            <a:ext cx="3886200" cy="2912221"/>
          </a:xfrm>
          <a:prstGeom prst="ellipse">
            <a:avLst/>
          </a:prstGeom>
          <a:ln w="63500" cap="rnd">
            <a:solidFill>
              <a:srgbClr val="C0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TextBox 10"/>
          <p:cNvSpPr txBox="1"/>
          <p:nvPr/>
        </p:nvSpPr>
        <p:spPr>
          <a:xfrm rot="20740967">
            <a:off x="280555" y="4248842"/>
            <a:ext cx="1800493" cy="369332"/>
          </a:xfrm>
          <a:prstGeom prst="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5">
                <a:shade val="9000"/>
                <a:alpha val="48000"/>
                <a:satMod val="105000"/>
              </a:scheme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dirty="0" smtClean="0"/>
              <a:t>访问跑马场的人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 rot="1124535">
            <a:off x="7258367" y="907319"/>
            <a:ext cx="1569660" cy="369332"/>
          </a:xfrm>
          <a:prstGeom prst="rect">
            <a:avLst/>
          </a:prstGeom>
          <a:effectLst>
            <a:glow rad="101600">
              <a:srgbClr val="7030A0">
                <a:alpha val="60000"/>
              </a:srgbClr>
            </a:glow>
            <a:outerShdw blurRad="57150" dist="38100" dir="5400000" algn="ctr" rotWithShape="0">
              <a:schemeClr val="accent4">
                <a:shade val="9000"/>
                <a:alpha val="48000"/>
                <a:satMod val="105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dirty="0" smtClean="0"/>
              <a:t>记录学的东西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 rot="797929">
            <a:off x="6037305" y="5209843"/>
            <a:ext cx="2031325" cy="369332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57150" dist="38100" dir="5400000" algn="ctr" rotWithShape="0">
              <a:schemeClr val="accent2">
                <a:shade val="9000"/>
                <a:alpha val="48000"/>
                <a:satMod val="105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dirty="0" smtClean="0"/>
              <a:t>一起在跑马场看马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83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Riding horses </a:t>
            </a:r>
            <a:r>
              <a:rPr lang="zh-CN" altLang="en-US" dirty="0" smtClean="0"/>
              <a:t>   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905000"/>
            <a:ext cx="4191000" cy="3657600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alpha val="48000"/>
                <a:satMod val="105000"/>
              </a:scheme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>
            <a:off x="613064" y="6172200"/>
            <a:ext cx="6878806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一个骑马的人会喜欢跑马场因为，他可以在跑马场参加骑马比赛。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77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Golden </a:t>
            </a:r>
            <a:r>
              <a:rPr lang="en-US" dirty="0" smtClean="0"/>
              <a:t>Gate Fields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905001"/>
            <a:ext cx="6934200" cy="4038600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5">
                <a:shade val="9000"/>
                <a:alpha val="48000"/>
                <a:satMod val="105000"/>
              </a:scheme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pic>
      <p:sp>
        <p:nvSpPr>
          <p:cNvPr id="9" name="TextBox 8"/>
          <p:cNvSpPr txBox="1"/>
          <p:nvPr/>
        </p:nvSpPr>
        <p:spPr>
          <a:xfrm>
            <a:off x="1295400" y="6400800"/>
            <a:ext cx="6647974" cy="36933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dirty="0" smtClean="0"/>
              <a:t>一个喜欢马的人可能会喜欢跑马场因为，他们认为看马很有趣。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45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6096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zh-CN" altLang="en-US" sz="4500" dirty="0" smtClean="0"/>
              <a:t>一个不喜欢吸烟的人</a:t>
            </a:r>
            <a:endParaRPr lang="en-US" sz="45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2057400"/>
            <a:ext cx="4191000" cy="3886200"/>
          </a:xfrm>
          <a:ln>
            <a:solidFill>
              <a:srgbClr val="FF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3" name="TextBox 12"/>
          <p:cNvSpPr txBox="1"/>
          <p:nvPr/>
        </p:nvSpPr>
        <p:spPr>
          <a:xfrm>
            <a:off x="1676400" y="6400800"/>
            <a:ext cx="6186309" cy="369332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dirty="0" smtClean="0"/>
              <a:t>一个不吸烟的人可能会不喜欢跑马场，因为那里烟味很大。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41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4953000"/>
          </a:xfrm>
          <a:solidFill>
            <a:schemeClr val="bg1">
              <a:lumMod val="7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8000" dirty="0" smtClean="0"/>
              <a:t>接下来让我们看一看，</a:t>
            </a:r>
            <a:r>
              <a:rPr lang="zh-CN" altLang="en-US" sz="8000" dirty="0"/>
              <a:t>私</a:t>
            </a:r>
            <a:r>
              <a:rPr lang="zh-CN" altLang="en-US" sz="8000" dirty="0" smtClean="0"/>
              <a:t>立学校在社区中的作用。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35363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007427" y="3581400"/>
            <a:ext cx="3352800" cy="1752600"/>
          </a:xfrm>
          <a:prstGeom prst="ellipse">
            <a:avLst/>
          </a:prstGeom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57150" dist="38100" dir="5400000" algn="ctr" rotWithShape="0">
              <a:schemeClr val="accent4">
                <a:shade val="9000"/>
                <a:alpha val="48000"/>
                <a:satMod val="105000"/>
              </a:scheme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私立学校</a:t>
            </a:r>
            <a:endParaRPr lang="en-US" sz="4000" dirty="0"/>
          </a:p>
        </p:txBody>
      </p:sp>
      <p:sp>
        <p:nvSpPr>
          <p:cNvPr id="5" name="Oval 4"/>
          <p:cNvSpPr/>
          <p:nvPr/>
        </p:nvSpPr>
        <p:spPr>
          <a:xfrm>
            <a:off x="1291936" y="4350327"/>
            <a:ext cx="1676400" cy="1447800"/>
          </a:xfrm>
          <a:prstGeom prst="ellipse">
            <a:avLst/>
          </a:prstGeom>
          <a:ln>
            <a:solidFill>
              <a:srgbClr val="6E0E8C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1">
                <a:shade val="9000"/>
                <a:alpha val="48000"/>
                <a:satMod val="105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800" dirty="0" smtClean="0"/>
              <a:t>工作</a:t>
            </a:r>
            <a:endParaRPr lang="en-US" sz="3800" dirty="0"/>
          </a:p>
        </p:txBody>
      </p:sp>
      <p:sp>
        <p:nvSpPr>
          <p:cNvPr id="6" name="Oval 5"/>
          <p:cNvSpPr/>
          <p:nvPr/>
        </p:nvSpPr>
        <p:spPr>
          <a:xfrm>
            <a:off x="800100" y="1828800"/>
            <a:ext cx="1524000" cy="1219200"/>
          </a:xfrm>
          <a:prstGeom prst="ellipse">
            <a:avLst/>
          </a:prstGeom>
          <a:ln>
            <a:solidFill>
              <a:srgbClr val="257D6C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7150" dist="38100" dir="5400000" algn="ctr" rotWithShape="0">
              <a:schemeClr val="accent2">
                <a:shade val="9000"/>
                <a:alpha val="48000"/>
                <a:satMod val="105000"/>
              </a:scheme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600" dirty="0" smtClean="0"/>
              <a:t>税</a:t>
            </a:r>
            <a:endParaRPr lang="en-US" sz="5600" dirty="0"/>
          </a:p>
        </p:txBody>
      </p:sp>
      <p:sp>
        <p:nvSpPr>
          <p:cNvPr id="22" name="Oval 21"/>
          <p:cNvSpPr/>
          <p:nvPr/>
        </p:nvSpPr>
        <p:spPr>
          <a:xfrm>
            <a:off x="6050973" y="1167245"/>
            <a:ext cx="2286000" cy="1524000"/>
          </a:xfrm>
          <a:prstGeom prst="ellipse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700" dirty="0"/>
              <a:t>人</a:t>
            </a:r>
            <a:endParaRPr lang="zh-CN" altLang="en-US" sz="5700" dirty="0" smtClean="0"/>
          </a:p>
        </p:txBody>
      </p:sp>
      <p:sp>
        <p:nvSpPr>
          <p:cNvPr id="23" name="Right Arrow 22"/>
          <p:cNvSpPr/>
          <p:nvPr/>
        </p:nvSpPr>
        <p:spPr>
          <a:xfrm rot="21062476">
            <a:off x="2588002" y="1793091"/>
            <a:ext cx="3201822" cy="304800"/>
          </a:xfrm>
          <a:prstGeom prst="rightArrow">
            <a:avLst>
              <a:gd name="adj1" fmla="val 50000"/>
              <a:gd name="adj2" fmla="val 309860"/>
            </a:avLst>
          </a:prstGeom>
          <a:ln>
            <a:solidFill>
              <a:srgbClr val="0033CC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7150" dist="38100" dir="5400000" algn="ctr" rotWithShape="0">
              <a:schemeClr val="accent4">
                <a:shade val="9000"/>
                <a:alpha val="48000"/>
                <a:satMod val="105000"/>
              </a:scheme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 rot="13369014">
            <a:off x="2257962" y="3468454"/>
            <a:ext cx="1617854" cy="484632"/>
          </a:xfrm>
          <a:prstGeom prst="rightArrow">
            <a:avLst>
              <a:gd name="adj1" fmla="val 39881"/>
              <a:gd name="adj2" fmla="val 165491"/>
            </a:avLst>
          </a:prstGeom>
          <a:ln>
            <a:solidFill>
              <a:srgbClr val="0099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57150" dist="38100" dir="5400000" algn="ctr" rotWithShape="0">
              <a:schemeClr val="accent5">
                <a:shade val="9000"/>
                <a:alpha val="48000"/>
                <a:satMod val="105000"/>
              </a:scheme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 rot="9135875">
            <a:off x="2413410" y="2920617"/>
            <a:ext cx="3936177" cy="864365"/>
          </a:xfrm>
          <a:prstGeom prst="rightArrow">
            <a:avLst>
              <a:gd name="adj1" fmla="val 14326"/>
              <a:gd name="adj2" fmla="val 38939"/>
            </a:avLst>
          </a:prstGeom>
          <a:ln>
            <a:solidFill>
              <a:srgbClr val="0000FF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5">
                <a:shade val="9000"/>
                <a:alpha val="48000"/>
                <a:satMod val="105000"/>
              </a:scheme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36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2" grpId="0" animBg="1"/>
      <p:bldP spid="23" grpId="0" animBg="1"/>
      <p:bldP spid="25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4114800" cy="838200"/>
          </a:xfrm>
          <a:ln>
            <a:solidFill>
              <a:srgbClr val="1426AE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dirty="0"/>
              <a:t>Oakland</a:t>
            </a:r>
            <a:r>
              <a:rPr lang="zh-CN" altLang="en-US" dirty="0"/>
              <a:t> 宾馆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981200"/>
            <a:ext cx="1828800" cy="2438401"/>
          </a:xfrm>
          <a:prstGeom prst="rect">
            <a:avLst/>
          </a:prstGeom>
          <a:ln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027" y="1960578"/>
            <a:ext cx="2847173" cy="2133600"/>
          </a:xfrm>
          <a:prstGeom prst="rect">
            <a:avLst/>
          </a:prstGeom>
          <a:ln>
            <a:solidFill>
              <a:srgbClr val="9900CC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209800"/>
            <a:ext cx="2514600" cy="1884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7930A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675" y="4267200"/>
            <a:ext cx="1600200" cy="2133600"/>
          </a:xfrm>
          <a:prstGeom prst="rect">
            <a:avLst/>
          </a:prstGeom>
          <a:ln>
            <a:solidFill>
              <a:srgbClr val="07930A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4214260"/>
            <a:ext cx="1468454" cy="1957939"/>
          </a:xfrm>
          <a:prstGeom prst="rect">
            <a:avLst/>
          </a:prstGeom>
          <a:ln>
            <a:solidFill>
              <a:srgbClr val="FF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9" name="TextBox 8"/>
          <p:cNvSpPr txBox="1"/>
          <p:nvPr/>
        </p:nvSpPr>
        <p:spPr>
          <a:xfrm>
            <a:off x="6858000" y="1425059"/>
            <a:ext cx="1107996" cy="369332"/>
          </a:xfrm>
          <a:prstGeom prst="rect">
            <a:avLst/>
          </a:prstGeom>
          <a:ln>
            <a:solidFill>
              <a:srgbClr val="07930A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57150" dist="38100" dir="5400000" algn="ctr" rotWithShape="0">
              <a:schemeClr val="accent1">
                <a:shade val="9000"/>
                <a:alpha val="48000"/>
                <a:satMod val="10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dirty="0"/>
              <a:t>参观</a:t>
            </a:r>
            <a:r>
              <a:rPr lang="zh-CN" altLang="en-US" dirty="0" smtClean="0"/>
              <a:t>宾馆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77269" y="1609725"/>
            <a:ext cx="1569660" cy="369332"/>
          </a:xfrm>
          <a:prstGeom prst="rect">
            <a:avLst/>
          </a:prstGeom>
          <a:ln>
            <a:solidFill>
              <a:srgbClr val="FFC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7150" dist="38100" dir="5400000" algn="ctr" rotWithShape="0">
              <a:schemeClr val="accent2">
                <a:shade val="9000"/>
                <a:alpha val="48000"/>
                <a:satMod val="105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dirty="0" smtClean="0"/>
              <a:t>我们看干衣机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955634" y="1676400"/>
            <a:ext cx="646331" cy="369332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dirty="0" smtClean="0"/>
              <a:t>食物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62000" y="5334000"/>
            <a:ext cx="877163" cy="36933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57150" dist="38100" dir="5400000" algn="ctr" rotWithShape="0">
              <a:schemeClr val="accent2">
                <a:shade val="9000"/>
                <a:alpha val="48000"/>
                <a:satMod val="105000"/>
              </a:scheme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dirty="0" smtClean="0"/>
              <a:t>宴会厅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034613" y="5189499"/>
            <a:ext cx="1800493" cy="369332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alpha val="48000"/>
                <a:satMod val="105000"/>
              </a:scheme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dirty="0" smtClean="0"/>
              <a:t>我们看见洗衣机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05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229600" cy="438912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8000" dirty="0" smtClean="0"/>
              <a:t>社区场所是如何提高社区成员的生活质量的。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137946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2438400" cy="1143000"/>
          </a:xfrm>
          <a:ln>
            <a:solidFill>
              <a:schemeClr val="accent4">
                <a:lumMod val="75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7150" dist="38100" dir="5400000" algn="ctr" rotWithShape="0">
              <a:schemeClr val="accent4">
                <a:shade val="9000"/>
                <a:alpha val="48000"/>
                <a:satMod val="105000"/>
              </a:scheme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Berkeley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537201" y="1061522"/>
            <a:ext cx="1949316" cy="661720"/>
          </a:xfrm>
          <a:prstGeom prst="rect">
            <a:avLst/>
          </a:prstGeom>
          <a:ln>
            <a:solidFill>
              <a:srgbClr val="CC66FF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57150" dist="38100" dir="5400000" algn="ctr" rotWithShape="0">
              <a:schemeClr val="accent4">
                <a:shade val="9000"/>
                <a:alpha val="48000"/>
                <a:satMod val="105000"/>
              </a:scheme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700" dirty="0"/>
              <a:t>O</a:t>
            </a:r>
            <a:r>
              <a:rPr lang="en-US" sz="3700" dirty="0" smtClean="0"/>
              <a:t>akland</a:t>
            </a:r>
            <a:endParaRPr lang="en-US" sz="3700" dirty="0"/>
          </a:p>
        </p:txBody>
      </p:sp>
      <p:sp>
        <p:nvSpPr>
          <p:cNvPr id="9" name="TextBox 8"/>
          <p:cNvSpPr txBox="1"/>
          <p:nvPr/>
        </p:nvSpPr>
        <p:spPr>
          <a:xfrm>
            <a:off x="533400" y="6172200"/>
            <a:ext cx="3803349" cy="369332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7150" dist="38100" dir="5400000" algn="ctr" rotWithShape="0">
              <a:schemeClr val="accent1">
                <a:shade val="9000"/>
                <a:alpha val="48000"/>
                <a:satMod val="105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Berkeley</a:t>
            </a:r>
            <a:r>
              <a:rPr lang="zh-CN" altLang="en-US" dirty="0" smtClean="0"/>
              <a:t>的区别是很多来自不同国家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0" y="6400800"/>
            <a:ext cx="3121304" cy="369332"/>
          </a:xfrm>
          <a:prstGeom prst="rect">
            <a:avLst/>
          </a:prstGeom>
          <a:ln>
            <a:solidFill>
              <a:srgbClr val="9900CC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alpha val="48000"/>
                <a:satMod val="105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Oakland</a:t>
            </a:r>
            <a:r>
              <a:rPr lang="zh-CN" altLang="en-US" dirty="0" smtClean="0"/>
              <a:t>的区别是有很多高楼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058" y="1925782"/>
            <a:ext cx="4762500" cy="34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340119"/>
            <a:ext cx="3993554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687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752600"/>
            <a:ext cx="7315200" cy="2215991"/>
          </a:xfrm>
          <a:prstGeom prst="rect">
            <a:avLst/>
          </a:prstGeom>
          <a:ln>
            <a:solidFill>
              <a:srgbClr val="FFFF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4">
                <a:shade val="9000"/>
                <a:alpha val="48000"/>
                <a:satMod val="105000"/>
              </a:scheme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6900" dirty="0" smtClean="0"/>
              <a:t>BYE-BYE</a:t>
            </a:r>
          </a:p>
          <a:p>
            <a:r>
              <a:rPr lang="zh-CN" altLang="en-US" sz="6900" dirty="0"/>
              <a:t>再</a:t>
            </a:r>
            <a:r>
              <a:rPr lang="zh-CN" altLang="en-US" sz="6900" dirty="0" smtClean="0"/>
              <a:t>见！</a:t>
            </a:r>
            <a:endParaRPr lang="en-US" sz="6900" dirty="0"/>
          </a:p>
        </p:txBody>
      </p:sp>
    </p:spTree>
    <p:extLst>
      <p:ext uri="{BB962C8B-B14F-4D97-AF65-F5344CB8AC3E}">
        <p14:creationId xmlns:p14="http://schemas.microsoft.com/office/powerpoint/2010/main" val="273194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92595">
            <a:off x="482041" y="635446"/>
            <a:ext cx="3048000" cy="838200"/>
          </a:xfrm>
          <a:ln>
            <a:solidFill>
              <a:srgbClr val="421387"/>
            </a:solidFill>
          </a:ln>
          <a:effectLst>
            <a:glow rad="228600">
              <a:srgbClr val="CC66FF">
                <a:alpha val="40000"/>
              </a:srgbClr>
            </a:glow>
            <a:outerShdw blurRad="57150" dist="38100" dir="5400000" algn="ctr" rotWithShape="0">
              <a:schemeClr val="accent1">
                <a:shade val="9000"/>
                <a:alpha val="48000"/>
                <a:satMod val="105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en-US" dirty="0" smtClean="0"/>
              <a:t>酸奶店访问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981200"/>
            <a:ext cx="3810000" cy="2845594"/>
          </a:xfrm>
          <a:prstGeom prst="ellipse">
            <a:avLst/>
          </a:prstGeom>
          <a:ln>
            <a:solidFill>
              <a:srgbClr val="1426AE"/>
            </a:solidFill>
          </a:ln>
          <a:effectLst>
            <a:glow rad="101600">
              <a:schemeClr val="accent3">
                <a:lumMod val="75000"/>
                <a:alpha val="6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124200"/>
            <a:ext cx="4419600" cy="3300888"/>
          </a:xfrm>
          <a:prstGeom prst="ellipse">
            <a:avLst/>
          </a:prstGeom>
          <a:ln w="28575">
            <a:solidFill>
              <a:srgbClr val="CC66FF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7150" dist="38100" dir="5400000" algn="ctr" rotWithShape="0">
              <a:schemeClr val="accent1">
                <a:shade val="9000"/>
                <a:alpha val="48000"/>
                <a:satMod val="105000"/>
              </a:scheme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27785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err="1" smtClean="0"/>
              <a:t>Shu</a:t>
            </a:r>
            <a:r>
              <a:rPr lang="en-US" dirty="0" smtClean="0"/>
              <a:t> </a:t>
            </a:r>
            <a:r>
              <a:rPr lang="en-US" dirty="0" err="1" smtClean="0"/>
              <a:t>Ren</a:t>
            </a:r>
            <a:r>
              <a:rPr lang="en-US" dirty="0" smtClean="0"/>
              <a:t> </a:t>
            </a:r>
            <a:r>
              <a:rPr lang="en-US" dirty="0" smtClean="0"/>
              <a:t>International </a:t>
            </a:r>
            <a:r>
              <a:rPr lang="en-US" dirty="0" smtClean="0"/>
              <a:t>School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514600"/>
            <a:ext cx="3505200" cy="3581400"/>
          </a:xfrm>
          <a:effectLst>
            <a:glow rad="1397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1">
                <a:shade val="9000"/>
                <a:alpha val="48000"/>
                <a:satMod val="105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3" name="TextBox 2"/>
          <p:cNvSpPr txBox="1"/>
          <p:nvPr/>
        </p:nvSpPr>
        <p:spPr>
          <a:xfrm rot="19929832">
            <a:off x="4926083" y="4907547"/>
            <a:ext cx="3570208" cy="76944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400" dirty="0" smtClean="0"/>
              <a:t>树人国际学校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18174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Strawberry </a:t>
            </a:r>
            <a:r>
              <a:rPr lang="en-US" dirty="0" smtClean="0"/>
              <a:t>Creek Park</a:t>
            </a:r>
            <a:br>
              <a:rPr lang="en-US" dirty="0" smtClean="0"/>
            </a:br>
            <a:r>
              <a:rPr lang="zh-CN" altLang="en-US" dirty="0" smtClean="0"/>
              <a:t>草</a:t>
            </a:r>
            <a:r>
              <a:rPr lang="zh-CN" altLang="en-US" dirty="0" smtClean="0"/>
              <a:t>莓溪公园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133600"/>
            <a:ext cx="6477000" cy="4267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6302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glow rad="139700">
              <a:schemeClr val="accent5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alpha val="48000"/>
                <a:satMod val="105000"/>
              </a:scheme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Swimming pool</a:t>
            </a:r>
            <a:r>
              <a:rPr lang="zh-CN" altLang="en-US" dirty="0" smtClean="0"/>
              <a:t> 游泳池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286000"/>
            <a:ext cx="4724400" cy="3886200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4586103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glow rad="139700">
              <a:schemeClr val="accent5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alpha val="48000"/>
                <a:satMod val="105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Apple Store</a:t>
            </a:r>
            <a:r>
              <a:rPr lang="zh-CN" altLang="en-US" dirty="0" smtClean="0"/>
              <a:t>  苹果店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006" y="2209800"/>
            <a:ext cx="4648200" cy="3733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35095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38912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6600" dirty="0" smtClean="0"/>
              <a:t>虽然社区中的各场所让我们的生活更好，但是也有对我们不利的一面。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99487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4">
                <a:satMod val="175000"/>
                <a:alpha val="40000"/>
              </a:schemeClr>
            </a:glow>
            <a:outerShdw blurRad="57150" dist="38100" dir="5400000" algn="ctr" rotWithShape="0">
              <a:schemeClr val="accent4">
                <a:shade val="9000"/>
                <a:alpha val="48000"/>
                <a:satMod val="105000"/>
              </a:scheme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Supermarket </a:t>
            </a:r>
            <a:r>
              <a:rPr lang="zh-CN" altLang="en-US" dirty="0" smtClean="0"/>
              <a:t>超市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1" y="2362200"/>
            <a:ext cx="4800600" cy="3200400"/>
          </a:xfrm>
          <a:effectLst>
            <a:glow rad="228600">
              <a:schemeClr val="accent3">
                <a:satMod val="175000"/>
                <a:alpha val="40000"/>
              </a:schemeClr>
            </a:glow>
            <a:outerShdw blurRad="57150" dist="38100" dir="5400000" algn="ctr" rotWithShape="0">
              <a:schemeClr val="accent4">
                <a:shade val="9000"/>
                <a:alpha val="48000"/>
                <a:satMod val="105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 rot="19931831">
            <a:off x="640777" y="2243856"/>
            <a:ext cx="1841468" cy="156966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超</a:t>
            </a:r>
            <a:r>
              <a:rPr lang="zh-CN" altLang="en-US" sz="3200" dirty="0" smtClean="0"/>
              <a:t>市为我们提供方便。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 rot="1874910">
            <a:off x="6163832" y="4380818"/>
            <a:ext cx="1996403" cy="138499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但是会吸引你买不必要的东西。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6759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632</TotalTime>
  <Words>360</Words>
  <Application>Microsoft Office PowerPoint</Application>
  <PresentationFormat>On-screen Show (4:3)</PresentationFormat>
  <Paragraphs>50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Flow</vt:lpstr>
      <vt:lpstr>Berkeley community </vt:lpstr>
      <vt:lpstr>PowerPoint Presentation</vt:lpstr>
      <vt:lpstr>酸奶店访问</vt:lpstr>
      <vt:lpstr>Shu Ren International School</vt:lpstr>
      <vt:lpstr>Strawberry Creek Park 草莓溪公园</vt:lpstr>
      <vt:lpstr>Swimming pool 游泳池</vt:lpstr>
      <vt:lpstr>Apple Store  苹果店</vt:lpstr>
      <vt:lpstr>PowerPoint Presentation</vt:lpstr>
      <vt:lpstr>Supermarket 超市</vt:lpstr>
      <vt:lpstr>Yogurtland     酸奶店</vt:lpstr>
      <vt:lpstr>Apple Store</vt:lpstr>
      <vt:lpstr>Car Store</vt:lpstr>
      <vt:lpstr>PowerPoint Presentation</vt:lpstr>
      <vt:lpstr>Riding horses     </vt:lpstr>
      <vt:lpstr>Golden Gate Fields</vt:lpstr>
      <vt:lpstr>一个不喜欢吸烟的人</vt:lpstr>
      <vt:lpstr>PowerPoint Presentation</vt:lpstr>
      <vt:lpstr>PowerPoint Presentation</vt:lpstr>
      <vt:lpstr> Oakland 宾馆</vt:lpstr>
      <vt:lpstr>Berkeley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Terminator</dc:creator>
  <cp:lastModifiedBy>Terminator</cp:lastModifiedBy>
  <cp:revision>50</cp:revision>
  <dcterms:created xsi:type="dcterms:W3CDTF">2012-05-29T17:32:38Z</dcterms:created>
  <dcterms:modified xsi:type="dcterms:W3CDTF">2012-06-13T14:00:52Z</dcterms:modified>
</cp:coreProperties>
</file>